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90" d="100"/>
          <a:sy n="90" d="100"/>
        </p:scale>
        <p:origin x="-121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29/07/1440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pPr/>
              <a:t>29/07/1440</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571604" y="714356"/>
            <a:ext cx="7283766" cy="1143000"/>
          </a:xfrm>
        </p:spPr>
        <p:txBody>
          <a:bodyPr>
            <a:noAutofit/>
            <a:scene3d>
              <a:camera prst="perspectiveHeroicExtremeRightFacing"/>
              <a:lightRig rig="glow" dir="t">
                <a:rot lat="0" lon="0" rev="3600000"/>
              </a:lightRig>
            </a:scene3d>
            <a:sp3d prstMaterial="softEdge">
              <a:bevelT w="29210" h="16510"/>
              <a:contourClr>
                <a:schemeClr val="accent4">
                  <a:alpha val="95000"/>
                </a:schemeClr>
              </a:contourClr>
            </a:sp3d>
          </a:bodyPr>
          <a:lstStyle/>
          <a:p>
            <a:r>
              <a:rPr lang="en-US" sz="88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reflection blurRad="6350" stA="60000" endA="900" endPos="58000" dir="5400000" sy="-100000" algn="bl" rotWithShape="0"/>
                </a:effectLst>
              </a:rPr>
              <a:t>Pituitary gland </a:t>
            </a:r>
            <a:endParaRPr lang="ar-IQ" sz="8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reflection blurRad="6350" stA="60000" endA="900" endPos="58000" dir="5400000" sy="-100000" algn="bl" rotWithShape="0"/>
              </a:effectLst>
            </a:endParaRPr>
          </a:p>
        </p:txBody>
      </p:sp>
      <p:pic>
        <p:nvPicPr>
          <p:cNvPr id="3" name="Picture 4" descr="mayo_pituitary_gland"/>
          <p:cNvPicPr>
            <a:picLocks noChangeAspect="1" noChangeArrowheads="1"/>
          </p:cNvPicPr>
          <p:nvPr/>
        </p:nvPicPr>
        <p:blipFill>
          <a:blip r:embed="rId2"/>
          <a:srcRect/>
          <a:stretch>
            <a:fillRect/>
          </a:stretch>
        </p:blipFill>
        <p:spPr bwMode="auto">
          <a:xfrm>
            <a:off x="1000100" y="2357430"/>
            <a:ext cx="7786742" cy="435771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28662" y="1643050"/>
            <a:ext cx="8005026" cy="4929222"/>
          </a:xfrm>
        </p:spPr>
        <p:txBody>
          <a:bodyPr>
            <a:normAutofit fontScale="92500" lnSpcReduction="10000"/>
          </a:bodyPr>
          <a:lstStyle/>
          <a:p>
            <a:pPr algn="l" rtl="0"/>
            <a:r>
              <a:rPr lang="en-US" dirty="0" err="1" smtClean="0"/>
              <a:t>Osmoreceptors</a:t>
            </a:r>
            <a:r>
              <a:rPr lang="en-US" dirty="0" smtClean="0"/>
              <a:t> can sense the resulting increase in osmotic pressure, and their signals cause the posterior lobe to release  ADH, which is transported in blood to kidney.</a:t>
            </a:r>
          </a:p>
          <a:p>
            <a:pPr algn="l" rtl="0"/>
            <a:r>
              <a:rPr lang="en-US" dirty="0" smtClean="0"/>
              <a:t>As result less urine is produced. This action conserve water.</a:t>
            </a:r>
          </a:p>
          <a:p>
            <a:pPr algn="l" rtl="0"/>
            <a:r>
              <a:rPr lang="en-US" dirty="0" smtClean="0"/>
              <a:t>If drinks excessive amount of water the body fluids become more dilute &amp; the ADH releasing is inhibited, consequently kidneys excretes more dilute until the water concentration of body fluids returns to normal.</a:t>
            </a:r>
            <a:endParaRPr lang="ar-IQ" dirty="0"/>
          </a:p>
        </p:txBody>
      </p:sp>
      <p:sp>
        <p:nvSpPr>
          <p:cNvPr id="4" name="عنوان 1"/>
          <p:cNvSpPr>
            <a:spLocks noGrp="1"/>
          </p:cNvSpPr>
          <p:nvPr>
            <p:ph type="title"/>
          </p:nvPr>
        </p:nvSpPr>
        <p:spPr/>
        <p:txBody>
          <a:bodyPr>
            <a:normAutofit fontScale="90000"/>
          </a:bodyPr>
          <a:lstStyle/>
          <a:p>
            <a:pPr rtl="0"/>
            <a:r>
              <a:rPr lang="en-US" b="1" i="1" dirty="0" smtClean="0">
                <a:solidFill>
                  <a:srgbClr val="FFC000"/>
                </a:solidFill>
              </a:rPr>
              <a:t>Posterior pituitary hormones</a:t>
            </a:r>
            <a:r>
              <a:rPr lang="en-US" dirty="0" smtClean="0"/>
              <a:t/>
            </a:r>
            <a:br>
              <a:rPr lang="en-US" dirty="0" smtClean="0"/>
            </a:br>
            <a:r>
              <a:rPr lang="en-US" b="1" i="1" dirty="0" smtClean="0">
                <a:solidFill>
                  <a:srgbClr val="7030A0"/>
                </a:solidFill>
              </a:rPr>
              <a:t>Vasopressin  ADH</a:t>
            </a:r>
            <a:endParaRPr lang="ar-IQ" b="1" i="1"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85786" y="1643050"/>
            <a:ext cx="8147902" cy="5072098"/>
          </a:xfrm>
        </p:spPr>
        <p:txBody>
          <a:bodyPr>
            <a:normAutofit fontScale="92500" lnSpcReduction="10000"/>
          </a:bodyPr>
          <a:lstStyle/>
          <a:p>
            <a:pPr algn="l" rtl="0"/>
            <a:r>
              <a:rPr lang="en-US" dirty="0" smtClean="0"/>
              <a:t>Another factor affect ADH secretion is B volume.</a:t>
            </a:r>
          </a:p>
          <a:p>
            <a:pPr algn="l" rtl="0"/>
            <a:r>
              <a:rPr lang="en-US" dirty="0" smtClean="0"/>
              <a:t>Normal B volume causes BP that stretches the walls of BV. Pressure receptors in some walls  are stimulated by such stretching and signal hypothalamus with impulses that inhibit the release of ADH.</a:t>
            </a:r>
          </a:p>
          <a:p>
            <a:pPr algn="l" rtl="0"/>
            <a:r>
              <a:rPr lang="en-US" dirty="0" smtClean="0"/>
              <a:t>If BP drops due to hemorrhage the receptor send fewer inhibiting impulses, as result the secretion of ADH </a:t>
            </a:r>
            <a:r>
              <a:rPr lang="en-US" dirty="0" smtClean="0">
                <a:cs typeface="Arial"/>
              </a:rPr>
              <a:t>↑ &amp; causes kidney to conserve water. This help in compensate for the decreased blood volume.</a:t>
            </a:r>
            <a:endParaRPr lang="en-US" dirty="0" smtClean="0"/>
          </a:p>
        </p:txBody>
      </p:sp>
      <p:sp>
        <p:nvSpPr>
          <p:cNvPr id="4" name="عنوان 1"/>
          <p:cNvSpPr>
            <a:spLocks noGrp="1"/>
          </p:cNvSpPr>
          <p:nvPr>
            <p:ph type="title"/>
          </p:nvPr>
        </p:nvSpPr>
        <p:spPr/>
        <p:txBody>
          <a:bodyPr>
            <a:normAutofit fontScale="90000"/>
          </a:bodyPr>
          <a:lstStyle/>
          <a:p>
            <a:pPr rtl="0"/>
            <a:r>
              <a:rPr lang="en-US" b="1" i="1" dirty="0" smtClean="0">
                <a:solidFill>
                  <a:srgbClr val="FFC000"/>
                </a:solidFill>
              </a:rPr>
              <a:t>Posterior pituitary hormones</a:t>
            </a:r>
            <a:r>
              <a:rPr lang="en-US" dirty="0" smtClean="0"/>
              <a:t/>
            </a:r>
            <a:br>
              <a:rPr lang="en-US" dirty="0" smtClean="0"/>
            </a:br>
            <a:r>
              <a:rPr lang="en-US" b="1" i="1" dirty="0" smtClean="0">
                <a:solidFill>
                  <a:srgbClr val="7030A0"/>
                </a:solidFill>
              </a:rPr>
              <a:t>Vasopressin  ADH</a:t>
            </a:r>
            <a:endParaRPr lang="ar-IQ" b="1" i="1"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4414" y="274638"/>
            <a:ext cx="7719274" cy="1143000"/>
          </a:xfrm>
        </p:spPr>
        <p:txBody>
          <a:bodyPr>
            <a:normAutofit fontScale="90000"/>
          </a:bodyPr>
          <a:lstStyle/>
          <a:p>
            <a:pPr rtl="0"/>
            <a:r>
              <a:rPr lang="en-US" b="1" i="1" dirty="0" smtClean="0">
                <a:solidFill>
                  <a:srgbClr val="FFC000"/>
                </a:solidFill>
              </a:rPr>
              <a:t>Posterior pituitary hormones</a:t>
            </a:r>
            <a:r>
              <a:rPr lang="en-US" dirty="0" smtClean="0"/>
              <a:t/>
            </a:r>
            <a:br>
              <a:rPr lang="en-US" dirty="0" smtClean="0"/>
            </a:br>
            <a:r>
              <a:rPr lang="en-US" b="1" i="1" dirty="0" err="1" smtClean="0">
                <a:solidFill>
                  <a:srgbClr val="00B0F0"/>
                </a:solidFill>
              </a:rPr>
              <a:t>Oxytocin</a:t>
            </a:r>
            <a:endParaRPr lang="ar-IQ" b="1" i="1" dirty="0">
              <a:solidFill>
                <a:srgbClr val="00B0F0"/>
              </a:solidFill>
            </a:endParaRPr>
          </a:p>
        </p:txBody>
      </p:sp>
      <p:sp>
        <p:nvSpPr>
          <p:cNvPr id="3" name="عنصر نائب للمحتوى 2"/>
          <p:cNvSpPr>
            <a:spLocks noGrp="1"/>
          </p:cNvSpPr>
          <p:nvPr>
            <p:ph idx="1"/>
          </p:nvPr>
        </p:nvSpPr>
        <p:spPr>
          <a:xfrm>
            <a:off x="785786" y="1571612"/>
            <a:ext cx="8147902" cy="5072098"/>
          </a:xfrm>
        </p:spPr>
        <p:txBody>
          <a:bodyPr>
            <a:normAutofit lnSpcReduction="10000"/>
          </a:bodyPr>
          <a:lstStyle/>
          <a:p>
            <a:pPr algn="l" rtl="0"/>
            <a:r>
              <a:rPr lang="en-US" dirty="0" smtClean="0"/>
              <a:t>It cause contraction of uterine wall and play role in the later stages of gestation to expel fetus by stimulating uterine contraction.</a:t>
            </a:r>
          </a:p>
          <a:p>
            <a:pPr algn="l" rtl="0"/>
            <a:r>
              <a:rPr lang="en-US" dirty="0" smtClean="0"/>
              <a:t>It believed that stretching of uterine &amp; vaginal tissues late in pregnancy caused by the growing fetus may initiate nerve impulses of hypothalamus.</a:t>
            </a:r>
          </a:p>
          <a:p>
            <a:pPr algn="l" rtl="0"/>
            <a:r>
              <a:rPr lang="en-US" dirty="0" smtClean="0"/>
              <a:t>Hypothalamus then signal posterior lobe to release </a:t>
            </a:r>
            <a:r>
              <a:rPr lang="en-US" dirty="0" err="1" smtClean="0"/>
              <a:t>oxytocin</a:t>
            </a:r>
            <a:r>
              <a:rPr lang="en-US" dirty="0" smtClean="0"/>
              <a:t> which may enhance uterine wall contractions during labor.</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57224" y="1643050"/>
            <a:ext cx="8076464" cy="5214950"/>
          </a:xfrm>
        </p:spPr>
        <p:txBody>
          <a:bodyPr>
            <a:normAutofit fontScale="92500"/>
          </a:bodyPr>
          <a:lstStyle/>
          <a:p>
            <a:pPr algn="l" rtl="0"/>
            <a:r>
              <a:rPr lang="en-US" dirty="0" err="1" smtClean="0"/>
              <a:t>Oxytocin</a:t>
            </a:r>
            <a:r>
              <a:rPr lang="en-US" dirty="0" smtClean="0"/>
              <a:t> also have affect on mammary glands causes contractions certain cells associated with milk producing glands and their ducts. Lactating animals this action forces and causes the milk to be ejected from mammary gland.</a:t>
            </a:r>
          </a:p>
          <a:p>
            <a:pPr algn="l" rtl="0"/>
            <a:r>
              <a:rPr lang="en-US" b="1" i="1" dirty="0" smtClean="0">
                <a:solidFill>
                  <a:srgbClr val="7030A0"/>
                </a:solidFill>
              </a:rPr>
              <a:t>Mechanical stimulating </a:t>
            </a:r>
            <a:r>
              <a:rPr lang="en-US" dirty="0" smtClean="0"/>
              <a:t>occur by sucking nipple of mammary gland initiates nerve impulses that travel to mother hypothalamus which responds by signaling posterior lobe to release </a:t>
            </a:r>
            <a:r>
              <a:rPr lang="en-US" dirty="0" err="1" smtClean="0"/>
              <a:t>oxytocin</a:t>
            </a:r>
            <a:r>
              <a:rPr lang="en-US" dirty="0" smtClean="0"/>
              <a:t>( milk let down) which in turn stimulate milk releasing.</a:t>
            </a:r>
          </a:p>
          <a:p>
            <a:pPr algn="l" rtl="0"/>
            <a:endParaRPr lang="ar-IQ" dirty="0"/>
          </a:p>
        </p:txBody>
      </p:sp>
      <p:sp>
        <p:nvSpPr>
          <p:cNvPr id="4" name="عنوان 1"/>
          <p:cNvSpPr>
            <a:spLocks noGrp="1"/>
          </p:cNvSpPr>
          <p:nvPr>
            <p:ph type="title"/>
          </p:nvPr>
        </p:nvSpPr>
        <p:spPr/>
        <p:txBody>
          <a:bodyPr>
            <a:normAutofit fontScale="90000"/>
          </a:bodyPr>
          <a:lstStyle/>
          <a:p>
            <a:pPr rtl="0"/>
            <a:r>
              <a:rPr lang="en-US" b="1" i="1" dirty="0" smtClean="0">
                <a:solidFill>
                  <a:srgbClr val="FFC000"/>
                </a:solidFill>
              </a:rPr>
              <a:t>Posterior pituitary hormones</a:t>
            </a:r>
            <a:r>
              <a:rPr lang="en-US" dirty="0" smtClean="0"/>
              <a:t/>
            </a:r>
            <a:br>
              <a:rPr lang="en-US" dirty="0" smtClean="0"/>
            </a:br>
            <a:r>
              <a:rPr lang="en-US" b="1" i="1" dirty="0" err="1" smtClean="0">
                <a:solidFill>
                  <a:srgbClr val="00B0F0"/>
                </a:solidFill>
              </a:rPr>
              <a:t>Oxytocin</a:t>
            </a:r>
            <a:endParaRPr lang="ar-IQ" b="1" i="1" dirty="0">
              <a:solidFill>
                <a:srgbClr val="00B0F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descr="Thank-you-card-with-ornaments.jpg"/>
          <p:cNvPicPr>
            <a:picLocks noGrp="1" noChangeAspect="1"/>
          </p:cNvPicPr>
          <p:nvPr>
            <p:ph idx="1"/>
          </p:nvPr>
        </p:nvPicPr>
        <p:blipFill>
          <a:blip r:embed="rId2"/>
          <a:stretch>
            <a:fillRect/>
          </a:stretch>
        </p:blipFill>
        <p:spPr>
          <a:xfrm>
            <a:off x="785786" y="0"/>
            <a:ext cx="8358214"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1142976" y="274638"/>
            <a:ext cx="7790712" cy="1143000"/>
          </a:xfrm>
        </p:spPr>
        <p:txBody>
          <a:bodyPr/>
          <a:lstStyle/>
          <a:p>
            <a:pPr rtl="0"/>
            <a:r>
              <a:rPr lang="en-US" b="1" i="1" dirty="0" smtClean="0">
                <a:solidFill>
                  <a:srgbClr val="FF0000"/>
                </a:solidFill>
              </a:rPr>
              <a:t>Prostaglandins </a:t>
            </a:r>
            <a:endParaRPr lang="ar-IQ" b="1" i="1" dirty="0">
              <a:solidFill>
                <a:srgbClr val="FF0000"/>
              </a:solidFill>
            </a:endParaRPr>
          </a:p>
        </p:txBody>
      </p:sp>
      <p:sp>
        <p:nvSpPr>
          <p:cNvPr id="4" name="عنصر نائب للمحتوى 3"/>
          <p:cNvSpPr>
            <a:spLocks noGrp="1"/>
          </p:cNvSpPr>
          <p:nvPr>
            <p:ph idx="1"/>
          </p:nvPr>
        </p:nvSpPr>
        <p:spPr>
          <a:xfrm>
            <a:off x="1000100" y="1447800"/>
            <a:ext cx="7933588" cy="4800600"/>
          </a:xfrm>
        </p:spPr>
        <p:txBody>
          <a:bodyPr>
            <a:normAutofit fontScale="92500" lnSpcReduction="20000"/>
          </a:bodyPr>
          <a:lstStyle/>
          <a:p>
            <a:pPr algn="l" rtl="0"/>
            <a:r>
              <a:rPr lang="en-US" dirty="0" smtClean="0"/>
              <a:t>These substances are </a:t>
            </a:r>
            <a:r>
              <a:rPr lang="en-US" b="1" dirty="0" smtClean="0"/>
              <a:t>lipid</a:t>
            </a:r>
            <a:r>
              <a:rPr lang="en-US" dirty="0" smtClean="0"/>
              <a:t> (</a:t>
            </a:r>
            <a:r>
              <a:rPr lang="en-US" dirty="0" smtClean="0">
                <a:solidFill>
                  <a:srgbClr val="7030A0"/>
                </a:solidFill>
              </a:rPr>
              <a:t>20 C fatty acids that include 5C rings</a:t>
            </a:r>
            <a:r>
              <a:rPr lang="en-US" dirty="0" smtClean="0"/>
              <a:t>) and synthesized from fatty acid (</a:t>
            </a:r>
            <a:r>
              <a:rPr lang="en-US" b="1" i="1" dirty="0" err="1" smtClean="0">
                <a:solidFill>
                  <a:srgbClr val="0070C0"/>
                </a:solidFill>
              </a:rPr>
              <a:t>arachidonic</a:t>
            </a:r>
            <a:r>
              <a:rPr lang="en-US" b="1" i="1" dirty="0" smtClean="0">
                <a:solidFill>
                  <a:srgbClr val="0070C0"/>
                </a:solidFill>
              </a:rPr>
              <a:t> acid</a:t>
            </a:r>
            <a:r>
              <a:rPr lang="en-US" dirty="0" smtClean="0"/>
              <a:t>) in cell membranes.</a:t>
            </a:r>
          </a:p>
          <a:p>
            <a:pPr algn="l" rtl="0"/>
            <a:r>
              <a:rPr lang="en-US" dirty="0" smtClean="0"/>
              <a:t>PG occurs in cells of liver, kidneys, heart, lungs, thymus gland, pancreas, brain &amp; various reproductive organs.</a:t>
            </a:r>
          </a:p>
          <a:p>
            <a:pPr algn="l" rtl="0"/>
            <a:r>
              <a:rPr lang="en-US" dirty="0" smtClean="0"/>
              <a:t>It very potent and present in very small quantities. </a:t>
            </a:r>
          </a:p>
          <a:p>
            <a:pPr algn="l" rtl="0"/>
            <a:r>
              <a:rPr lang="en-US" dirty="0" smtClean="0">
                <a:solidFill>
                  <a:srgbClr val="0070C0"/>
                </a:solidFill>
              </a:rPr>
              <a:t>They not stored in cells, they are synthesized just before they released and are rapidly inactivated</a:t>
            </a:r>
            <a:r>
              <a:rPr lang="en-US" dirty="0" smtClean="0"/>
              <a:t>.</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85852" y="274638"/>
            <a:ext cx="7647836" cy="796908"/>
          </a:xfrm>
        </p:spPr>
        <p:txBody>
          <a:bodyPr/>
          <a:lstStyle/>
          <a:p>
            <a:pPr rtl="0"/>
            <a:r>
              <a:rPr lang="en-US" b="1" i="1" dirty="0" smtClean="0">
                <a:solidFill>
                  <a:srgbClr val="FF0000"/>
                </a:solidFill>
              </a:rPr>
              <a:t>Prostaglandins </a:t>
            </a:r>
            <a:endParaRPr lang="ar-IQ" b="1" i="1" dirty="0">
              <a:solidFill>
                <a:srgbClr val="FF0000"/>
              </a:solidFill>
            </a:endParaRPr>
          </a:p>
        </p:txBody>
      </p:sp>
      <p:sp>
        <p:nvSpPr>
          <p:cNvPr id="3" name="عنصر نائب للمحتوى 2"/>
          <p:cNvSpPr>
            <a:spLocks noGrp="1"/>
          </p:cNvSpPr>
          <p:nvPr>
            <p:ph idx="1"/>
          </p:nvPr>
        </p:nvSpPr>
        <p:spPr>
          <a:xfrm>
            <a:off x="928662" y="1214422"/>
            <a:ext cx="8005026" cy="5500726"/>
          </a:xfrm>
        </p:spPr>
        <p:txBody>
          <a:bodyPr>
            <a:normAutofit lnSpcReduction="10000"/>
          </a:bodyPr>
          <a:lstStyle/>
          <a:p>
            <a:pPr algn="l" rtl="0"/>
            <a:r>
              <a:rPr lang="en-US" dirty="0" smtClean="0">
                <a:solidFill>
                  <a:srgbClr val="0070C0"/>
                </a:solidFill>
              </a:rPr>
              <a:t>Some PGs regulate cellular responses to hormones </a:t>
            </a:r>
            <a:r>
              <a:rPr lang="en-US" dirty="0" err="1" smtClean="0"/>
              <a:t>e.g</a:t>
            </a:r>
            <a:r>
              <a:rPr lang="en-US" dirty="0" smtClean="0"/>
              <a:t>: PGs influences the activation of </a:t>
            </a:r>
            <a:r>
              <a:rPr lang="en-US" dirty="0" err="1" smtClean="0"/>
              <a:t>adenylate</a:t>
            </a:r>
            <a:r>
              <a:rPr lang="en-US" dirty="0" smtClean="0"/>
              <a:t> </a:t>
            </a:r>
            <a:r>
              <a:rPr lang="en-US" dirty="0" err="1" smtClean="0"/>
              <a:t>cyclase</a:t>
            </a:r>
            <a:r>
              <a:rPr lang="en-US" dirty="0" smtClean="0"/>
              <a:t> in cell membrane, and this control formation of cyclic AMP. </a:t>
            </a:r>
          </a:p>
          <a:p>
            <a:pPr algn="l" rtl="0"/>
            <a:r>
              <a:rPr lang="en-US" dirty="0" smtClean="0"/>
              <a:t>In some cases this action increases formation of cyclic AMP and in other decrease its formation.</a:t>
            </a:r>
          </a:p>
          <a:p>
            <a:pPr algn="l" rtl="0"/>
            <a:r>
              <a:rPr lang="en-US" dirty="0" smtClean="0">
                <a:solidFill>
                  <a:srgbClr val="0070C0"/>
                </a:solidFill>
              </a:rPr>
              <a:t>PGs have variety of effects </a:t>
            </a:r>
            <a:r>
              <a:rPr lang="en-US" dirty="0" err="1" smtClean="0"/>
              <a:t>e.g</a:t>
            </a:r>
            <a:r>
              <a:rPr lang="en-US" dirty="0" smtClean="0">
                <a:solidFill>
                  <a:srgbClr val="7030A0"/>
                </a:solidFill>
              </a:rPr>
              <a:t>: some cause relaxation of smooth muscle in airways of lungs &amp; in B.V so that these passage ways dilate.</a:t>
            </a:r>
          </a:p>
          <a:p>
            <a:pPr algn="l" rtl="0"/>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1214422"/>
            <a:ext cx="7933588" cy="5429288"/>
          </a:xfrm>
        </p:spPr>
        <p:txBody>
          <a:bodyPr>
            <a:normAutofit lnSpcReduction="10000"/>
          </a:bodyPr>
          <a:lstStyle/>
          <a:p>
            <a:pPr algn="l" rtl="0"/>
            <a:r>
              <a:rPr lang="en-US" dirty="0" smtClean="0">
                <a:solidFill>
                  <a:schemeClr val="accent1"/>
                </a:solidFill>
              </a:rPr>
              <a:t>PGs also cause contraction of smooth muscle in walls of uterus and intestine</a:t>
            </a:r>
            <a:r>
              <a:rPr lang="en-US" dirty="0" smtClean="0"/>
              <a:t>.</a:t>
            </a:r>
          </a:p>
          <a:p>
            <a:pPr algn="l" rtl="0"/>
            <a:r>
              <a:rPr lang="en-US" dirty="0" smtClean="0">
                <a:solidFill>
                  <a:srgbClr val="7030A0"/>
                </a:solidFill>
              </a:rPr>
              <a:t>They stimulate the secretions of hormones from adrenal cortex and inhibit secretion of </a:t>
            </a:r>
            <a:r>
              <a:rPr lang="en-US" dirty="0" err="1" smtClean="0">
                <a:solidFill>
                  <a:srgbClr val="7030A0"/>
                </a:solidFill>
              </a:rPr>
              <a:t>Hcl</a:t>
            </a:r>
            <a:r>
              <a:rPr lang="en-US" dirty="0" smtClean="0">
                <a:solidFill>
                  <a:srgbClr val="7030A0"/>
                </a:solidFill>
              </a:rPr>
              <a:t> from stomach wall</a:t>
            </a:r>
            <a:r>
              <a:rPr lang="en-US" dirty="0" smtClean="0"/>
              <a:t>.</a:t>
            </a:r>
          </a:p>
          <a:p>
            <a:pPr algn="l" rtl="0"/>
            <a:r>
              <a:rPr lang="en-US" dirty="0" smtClean="0">
                <a:solidFill>
                  <a:srgbClr val="0070C0"/>
                </a:solidFill>
              </a:rPr>
              <a:t>They also influence the movements of Na ion and H20 in kidney</a:t>
            </a:r>
            <a:r>
              <a:rPr lang="en-US" dirty="0" smtClean="0"/>
              <a:t>, help in regulate BP and have powerful effect on both male &amp; female reproductive physiology.</a:t>
            </a:r>
          </a:p>
          <a:p>
            <a:pPr algn="l" rtl="0"/>
            <a:r>
              <a:rPr lang="en-US" dirty="0" smtClean="0"/>
              <a:t>When tissues injured</a:t>
            </a:r>
            <a:r>
              <a:rPr lang="en-US" dirty="0" smtClean="0">
                <a:solidFill>
                  <a:srgbClr val="7030A0"/>
                </a:solidFill>
              </a:rPr>
              <a:t>, PG promotes inflammation response. </a:t>
            </a:r>
          </a:p>
        </p:txBody>
      </p:sp>
      <p:sp>
        <p:nvSpPr>
          <p:cNvPr id="5" name="عنوان 1"/>
          <p:cNvSpPr txBox="1">
            <a:spLocks/>
          </p:cNvSpPr>
          <p:nvPr/>
        </p:nvSpPr>
        <p:spPr>
          <a:xfrm>
            <a:off x="1285852" y="274638"/>
            <a:ext cx="7647836" cy="796908"/>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1" i="1" u="none" strike="noStrike" kern="1200" cap="none" spc="0" normalizeH="0" baseline="0" noProof="0" dirty="0" smtClean="0">
                <a:ln>
                  <a:noFill/>
                </a:ln>
                <a:solidFill>
                  <a:srgbClr val="FF0000"/>
                </a:solidFill>
                <a:effectLst>
                  <a:outerShdw blurRad="50000" dist="30000" dir="5400000" algn="tl" rotWithShape="0">
                    <a:srgbClr val="000000">
                      <a:alpha val="30000"/>
                    </a:srgbClr>
                  </a:outerShdw>
                </a:effectLst>
                <a:uLnTx/>
                <a:uFillTx/>
                <a:latin typeface="+mj-lt"/>
                <a:ea typeface="+mj-ea"/>
                <a:cs typeface="+mj-cs"/>
              </a:rPr>
              <a:t>Prostaglandins </a:t>
            </a:r>
            <a:endParaRPr kumimoji="0" lang="ar-IQ" sz="4300" b="1" i="1" u="none" strike="noStrike" kern="1200" cap="none" spc="0" normalizeH="0" baseline="0" noProof="0" dirty="0">
              <a:ln>
                <a:noFill/>
              </a:ln>
              <a:solidFill>
                <a:srgbClr val="FF0000"/>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1447800"/>
            <a:ext cx="7933588" cy="5267348"/>
          </a:xfrm>
        </p:spPr>
        <p:txBody>
          <a:bodyPr>
            <a:normAutofit fontScale="92500" lnSpcReduction="10000"/>
          </a:bodyPr>
          <a:lstStyle/>
          <a:p>
            <a:pPr algn="l" rtl="0"/>
            <a:r>
              <a:rPr lang="en-US" dirty="0" smtClean="0">
                <a:solidFill>
                  <a:schemeClr val="accent2"/>
                </a:solidFill>
              </a:rPr>
              <a:t>PG present in high concentration in synovial fluid of joints affected by rheumatoid arthritis.</a:t>
            </a:r>
          </a:p>
          <a:p>
            <a:pPr algn="l" rtl="0"/>
            <a:r>
              <a:rPr lang="en-US" dirty="0" smtClean="0"/>
              <a:t>Various </a:t>
            </a:r>
            <a:r>
              <a:rPr lang="en-US" dirty="0" err="1" smtClean="0"/>
              <a:t>antinflammatory</a:t>
            </a:r>
            <a:r>
              <a:rPr lang="en-US" dirty="0" smtClean="0"/>
              <a:t> drugs including aspirin &amp; certain steroids inhibit the production of PGs and this useful for treating the symptoms of arthritis.</a:t>
            </a:r>
          </a:p>
          <a:p>
            <a:pPr algn="l" rtl="0"/>
            <a:r>
              <a:rPr lang="en-US" dirty="0" smtClean="0"/>
              <a:t>The seminal vesicle secretion also contain a variety of nutrients </a:t>
            </a:r>
            <a:r>
              <a:rPr lang="en-US" dirty="0" err="1" smtClean="0"/>
              <a:t>e.g</a:t>
            </a:r>
            <a:r>
              <a:rPr lang="en-US" dirty="0" smtClean="0"/>
              <a:t>: fructose and it also have PGs which may stimulate muscle contraction in female reproductive organs and this help in movement of sperm cells to egg cells.</a:t>
            </a:r>
            <a:endParaRPr lang="ar-IQ" dirty="0"/>
          </a:p>
        </p:txBody>
      </p:sp>
      <p:sp>
        <p:nvSpPr>
          <p:cNvPr id="4" name="عنوان 1"/>
          <p:cNvSpPr>
            <a:spLocks noGrp="1"/>
          </p:cNvSpPr>
          <p:nvPr>
            <p:ph type="title"/>
          </p:nvPr>
        </p:nvSpPr>
        <p:spPr/>
        <p:txBody>
          <a:bodyPr/>
          <a:lstStyle/>
          <a:p>
            <a:pPr rtl="0"/>
            <a:r>
              <a:rPr lang="en-US" b="1" i="1" dirty="0" smtClean="0">
                <a:solidFill>
                  <a:srgbClr val="FF0000"/>
                </a:solidFill>
              </a:rPr>
              <a:t>Prostaglandins </a:t>
            </a:r>
            <a:endParaRPr lang="ar-IQ" b="1" i="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1447800"/>
            <a:ext cx="7933588" cy="5267348"/>
          </a:xfrm>
        </p:spPr>
        <p:txBody>
          <a:bodyPr>
            <a:normAutofit fontScale="92500" lnSpcReduction="20000"/>
          </a:bodyPr>
          <a:lstStyle/>
          <a:p>
            <a:pPr marL="596646" indent="-514350" algn="l" rtl="0">
              <a:buFont typeface="+mj-lt"/>
              <a:buAutoNum type="arabicPeriod"/>
            </a:pPr>
            <a:r>
              <a:rPr lang="en-US" dirty="0" smtClean="0"/>
              <a:t>Hormone antagonist acting on PG</a:t>
            </a:r>
          </a:p>
          <a:p>
            <a:pPr marL="596646" indent="-514350" algn="l" rtl="0">
              <a:buFont typeface="+mj-lt"/>
              <a:buAutoNum type="arabicPeriod"/>
            </a:pPr>
            <a:r>
              <a:rPr lang="en-US" dirty="0" smtClean="0"/>
              <a:t>NSAID inhibit </a:t>
            </a:r>
            <a:r>
              <a:rPr lang="en-US" dirty="0" err="1" smtClean="0"/>
              <a:t>cyclo</a:t>
            </a:r>
            <a:r>
              <a:rPr lang="en-US" dirty="0" smtClean="0"/>
              <a:t> </a:t>
            </a:r>
            <a:r>
              <a:rPr lang="en-US" dirty="0" err="1" smtClean="0"/>
              <a:t>oxygenase</a:t>
            </a:r>
            <a:r>
              <a:rPr lang="en-US" dirty="0" smtClean="0"/>
              <a:t> and reduce PG synthesis.</a:t>
            </a:r>
          </a:p>
          <a:p>
            <a:pPr marL="596646" indent="-514350" algn="l" rtl="0">
              <a:buFont typeface="+mj-lt"/>
              <a:buAutoNum type="arabicPeriod"/>
            </a:pPr>
            <a:r>
              <a:rPr lang="en-US" dirty="0" smtClean="0"/>
              <a:t>Corticosteroids inhibit </a:t>
            </a:r>
            <a:r>
              <a:rPr lang="en-US" dirty="0" err="1" smtClean="0"/>
              <a:t>phospholipase</a:t>
            </a:r>
            <a:r>
              <a:rPr lang="en-US" dirty="0" smtClean="0"/>
              <a:t> A2 production by boosting production of </a:t>
            </a:r>
            <a:r>
              <a:rPr lang="en-US" dirty="0" err="1" smtClean="0"/>
              <a:t>lipocortin</a:t>
            </a:r>
            <a:r>
              <a:rPr lang="en-US" dirty="0" smtClean="0"/>
              <a:t>, an inhibitor protein.</a:t>
            </a:r>
          </a:p>
          <a:p>
            <a:pPr marL="596646" indent="-514350" algn="l" rtl="0">
              <a:buFont typeface="+mj-lt"/>
              <a:buAutoNum type="arabicPeriod"/>
            </a:pPr>
            <a:r>
              <a:rPr lang="en-US" dirty="0" smtClean="0"/>
              <a:t>New drugs as Cox2 selective inhibitor or </a:t>
            </a:r>
            <a:r>
              <a:rPr lang="en-US" dirty="0" err="1" smtClean="0"/>
              <a:t>Coxibs</a:t>
            </a:r>
            <a:r>
              <a:rPr lang="en-US" dirty="0" smtClean="0"/>
              <a:t>, used as special inhibitors of Cox2. the development of these drugs allowed negative GI effects while affectively reducing inflammation.</a:t>
            </a:r>
          </a:p>
          <a:p>
            <a:pPr marL="596646" indent="-514350" algn="l" rtl="0">
              <a:buFont typeface="+mj-lt"/>
              <a:buAutoNum type="arabicPeriod"/>
            </a:pPr>
            <a:r>
              <a:rPr lang="en-US" dirty="0" smtClean="0"/>
              <a:t>Aspirin is mild PG inhibitor.</a:t>
            </a:r>
          </a:p>
          <a:p>
            <a:pPr marL="596646" indent="-514350" algn="l" rtl="0">
              <a:buNone/>
            </a:pPr>
            <a:endParaRPr lang="ar-IQ" dirty="0"/>
          </a:p>
        </p:txBody>
      </p:sp>
      <p:sp>
        <p:nvSpPr>
          <p:cNvPr id="4" name="عنوان 1"/>
          <p:cNvSpPr>
            <a:spLocks noGrp="1"/>
          </p:cNvSpPr>
          <p:nvPr>
            <p:ph type="title"/>
          </p:nvPr>
        </p:nvSpPr>
        <p:spPr/>
        <p:txBody>
          <a:bodyPr/>
          <a:lstStyle/>
          <a:p>
            <a:pPr rtl="0"/>
            <a:r>
              <a:rPr lang="en-US" b="1" dirty="0" smtClean="0">
                <a:solidFill>
                  <a:srgbClr val="FF0000"/>
                </a:solidFill>
              </a:rPr>
              <a:t>Prostaglandins</a:t>
            </a:r>
            <a:r>
              <a:rPr lang="en-US" dirty="0" smtClean="0"/>
              <a:t> </a:t>
            </a:r>
            <a:r>
              <a:rPr lang="en-US" b="1" i="1" dirty="0" smtClean="0">
                <a:solidFill>
                  <a:schemeClr val="accent6"/>
                </a:solidFill>
              </a:rPr>
              <a:t>Antagonists</a:t>
            </a:r>
            <a:endParaRPr lang="ar-IQ" b="1" i="1" dirty="0">
              <a:solidFill>
                <a:schemeClr val="accent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0"/>
            <a:r>
              <a:rPr lang="en-US" b="1" i="1" dirty="0" smtClean="0">
                <a:solidFill>
                  <a:srgbClr val="FFC000"/>
                </a:solidFill>
              </a:rPr>
              <a:t>Posterior pituitary hormones</a:t>
            </a:r>
            <a:br>
              <a:rPr lang="en-US" b="1" i="1" dirty="0" smtClean="0">
                <a:solidFill>
                  <a:srgbClr val="FFC000"/>
                </a:solidFill>
              </a:rPr>
            </a:br>
            <a:r>
              <a:rPr lang="en-US" b="1" i="1" dirty="0" smtClean="0">
                <a:solidFill>
                  <a:srgbClr val="FFC000"/>
                </a:solidFill>
              </a:rPr>
              <a:t>( </a:t>
            </a:r>
            <a:r>
              <a:rPr lang="en-US" b="1" i="1" dirty="0" err="1" smtClean="0">
                <a:solidFill>
                  <a:srgbClr val="FFC000"/>
                </a:solidFill>
              </a:rPr>
              <a:t>Neurohypophysal</a:t>
            </a:r>
            <a:r>
              <a:rPr lang="en-US" b="1" i="1" dirty="0" smtClean="0">
                <a:solidFill>
                  <a:srgbClr val="FFC000"/>
                </a:solidFill>
              </a:rPr>
              <a:t> hormones )</a:t>
            </a:r>
            <a:endParaRPr lang="ar-IQ" b="1" i="1" dirty="0">
              <a:solidFill>
                <a:srgbClr val="FFC000"/>
              </a:solidFill>
            </a:endParaRPr>
          </a:p>
        </p:txBody>
      </p:sp>
      <p:sp>
        <p:nvSpPr>
          <p:cNvPr id="3" name="عنصر نائب للمحتوى 2"/>
          <p:cNvSpPr>
            <a:spLocks noGrp="1"/>
          </p:cNvSpPr>
          <p:nvPr>
            <p:ph idx="1"/>
          </p:nvPr>
        </p:nvSpPr>
        <p:spPr>
          <a:xfrm>
            <a:off x="785786" y="1447800"/>
            <a:ext cx="8147902" cy="5267348"/>
          </a:xfrm>
        </p:spPr>
        <p:txBody>
          <a:bodyPr>
            <a:normAutofit/>
          </a:bodyPr>
          <a:lstStyle/>
          <a:p>
            <a:pPr marL="596646" indent="-514350" algn="l" rtl="0">
              <a:buFont typeface="+mj-lt"/>
              <a:buAutoNum type="arabicPeriod"/>
            </a:pPr>
            <a:r>
              <a:rPr lang="en-US" b="1" i="1" dirty="0" smtClean="0">
                <a:solidFill>
                  <a:schemeClr val="accent2"/>
                </a:solidFill>
              </a:rPr>
              <a:t>Vasopressin  ADH</a:t>
            </a:r>
          </a:p>
          <a:p>
            <a:pPr marL="596646" indent="-514350" algn="l" rtl="0">
              <a:buFont typeface="+mj-lt"/>
              <a:buAutoNum type="arabicPeriod"/>
            </a:pPr>
            <a:r>
              <a:rPr lang="en-US" b="1" i="1" dirty="0" err="1" smtClean="0">
                <a:solidFill>
                  <a:schemeClr val="accent2"/>
                </a:solidFill>
              </a:rPr>
              <a:t>Oxytocine</a:t>
            </a:r>
            <a:endParaRPr lang="en-US" b="1" i="1" dirty="0" smtClean="0">
              <a:solidFill>
                <a:schemeClr val="accent2"/>
              </a:solidFill>
            </a:endParaRPr>
          </a:p>
          <a:p>
            <a:pPr marL="596646" indent="-514350" algn="l" rtl="0"/>
            <a:r>
              <a:rPr lang="en-US" dirty="0" smtClean="0"/>
              <a:t>They are produced by specialized neurons in hypothalamus and then travel down axons through pituitary stalk to posterior lobe and are stored in vesicle (</a:t>
            </a:r>
            <a:r>
              <a:rPr lang="en-US" dirty="0" err="1" smtClean="0"/>
              <a:t>secretory</a:t>
            </a:r>
            <a:r>
              <a:rPr lang="en-US" dirty="0" smtClean="0"/>
              <a:t> granules) near the end of axons.</a:t>
            </a:r>
          </a:p>
          <a:p>
            <a:pPr marL="596646" indent="-514350" algn="l" rtl="0"/>
            <a:r>
              <a:rPr lang="en-US" dirty="0" smtClean="0"/>
              <a:t>Hormones released into blood in response to nerve impulses coming from hypothalamus. </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0"/>
            <a:r>
              <a:rPr lang="en-US" b="1" i="1" dirty="0" smtClean="0">
                <a:solidFill>
                  <a:srgbClr val="FFC000"/>
                </a:solidFill>
              </a:rPr>
              <a:t>Posterior pituitary hormones</a:t>
            </a:r>
            <a:r>
              <a:rPr lang="en-US" dirty="0" smtClean="0"/>
              <a:t/>
            </a:r>
            <a:br>
              <a:rPr lang="en-US" dirty="0" smtClean="0"/>
            </a:br>
            <a:r>
              <a:rPr lang="en-US" b="1" i="1" dirty="0" smtClean="0">
                <a:solidFill>
                  <a:srgbClr val="7030A0"/>
                </a:solidFill>
              </a:rPr>
              <a:t>Vasopressin  ADH</a:t>
            </a:r>
            <a:endParaRPr lang="ar-IQ" b="1" i="1" dirty="0">
              <a:solidFill>
                <a:srgbClr val="7030A0"/>
              </a:solidFill>
            </a:endParaRPr>
          </a:p>
        </p:txBody>
      </p:sp>
      <p:sp>
        <p:nvSpPr>
          <p:cNvPr id="3" name="عنصر نائب للمحتوى 2"/>
          <p:cNvSpPr>
            <a:spLocks noGrp="1"/>
          </p:cNvSpPr>
          <p:nvPr>
            <p:ph idx="1"/>
          </p:nvPr>
        </p:nvSpPr>
        <p:spPr>
          <a:xfrm>
            <a:off x="1071538" y="1447800"/>
            <a:ext cx="7862150" cy="4800600"/>
          </a:xfrm>
        </p:spPr>
        <p:txBody>
          <a:bodyPr/>
          <a:lstStyle/>
          <a:p>
            <a:pPr algn="l" rtl="0"/>
            <a:r>
              <a:rPr lang="en-US" dirty="0" smtClean="0">
                <a:latin typeface="+mj-lt"/>
              </a:rPr>
              <a:t>It is </a:t>
            </a:r>
            <a:r>
              <a:rPr lang="en-US" dirty="0" err="1" smtClean="0">
                <a:latin typeface="+mj-lt"/>
              </a:rPr>
              <a:t>polypeptid</a:t>
            </a:r>
            <a:r>
              <a:rPr lang="en-US" dirty="0" smtClean="0">
                <a:latin typeface="+mj-lt"/>
              </a:rPr>
              <a:t> consisting of short chain of amino acids</a:t>
            </a:r>
          </a:p>
          <a:p>
            <a:pPr algn="l" rtl="0"/>
            <a:r>
              <a:rPr lang="en-US" dirty="0" smtClean="0">
                <a:latin typeface="+mj-lt"/>
              </a:rPr>
              <a:t>It substance </a:t>
            </a:r>
            <a:r>
              <a:rPr lang="en-US" dirty="0" smtClean="0">
                <a:latin typeface="+mj-lt"/>
                <a:cs typeface="Arial"/>
              </a:rPr>
              <a:t>↑ urine production</a:t>
            </a:r>
          </a:p>
          <a:p>
            <a:pPr algn="l" rtl="0"/>
            <a:r>
              <a:rPr lang="en-US" dirty="0" smtClean="0">
                <a:latin typeface="+mj-lt"/>
                <a:cs typeface="Arial"/>
              </a:rPr>
              <a:t>It is chemical ↓ urine formation.</a:t>
            </a:r>
          </a:p>
          <a:p>
            <a:pPr algn="l" rtl="0"/>
            <a:r>
              <a:rPr lang="en-US" dirty="0" smtClean="0">
                <a:latin typeface="+mj-lt"/>
              </a:rPr>
              <a:t>ADH produce its </a:t>
            </a:r>
            <a:r>
              <a:rPr lang="en-US" dirty="0" err="1" smtClean="0">
                <a:latin typeface="+mj-lt"/>
              </a:rPr>
              <a:t>antidiuretic</a:t>
            </a:r>
            <a:r>
              <a:rPr lang="en-US" dirty="0" smtClean="0">
                <a:latin typeface="+mj-lt"/>
              </a:rPr>
              <a:t> effect by acting on kidney and causing them to reduce the amount of water they excrete, in this way ADH is important in regulation the water concentration of body fluids.</a:t>
            </a:r>
            <a:endParaRPr lang="ar-IQ"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57224" y="1785926"/>
            <a:ext cx="8076464" cy="4462474"/>
          </a:xfrm>
        </p:spPr>
        <p:txBody>
          <a:bodyPr>
            <a:normAutofit fontScale="92500" lnSpcReduction="10000"/>
          </a:bodyPr>
          <a:lstStyle/>
          <a:p>
            <a:pPr algn="l" rtl="0"/>
            <a:r>
              <a:rPr lang="en-US" dirty="0" smtClean="0"/>
              <a:t>When ADH is present in high conc</a:t>
            </a:r>
            <a:r>
              <a:rPr lang="en-US" dirty="0" smtClean="0">
                <a:solidFill>
                  <a:schemeClr val="accent2"/>
                </a:solidFill>
              </a:rPr>
              <a:t>. It causes contraction of smooth muscles in the walls of some BV</a:t>
            </a:r>
            <a:r>
              <a:rPr lang="en-US" dirty="0" smtClean="0"/>
              <a:t>. As result, BP increases. so that it also called vasopressin.</a:t>
            </a:r>
          </a:p>
          <a:p>
            <a:pPr algn="l" rtl="0"/>
            <a:r>
              <a:rPr lang="en-US" dirty="0" smtClean="0"/>
              <a:t>ADH is regulated by hypothalamus. Certain neuron in this part of brain called </a:t>
            </a:r>
            <a:r>
              <a:rPr lang="en-US" b="1" dirty="0" err="1" smtClean="0"/>
              <a:t>osmoreceptors</a:t>
            </a:r>
            <a:r>
              <a:rPr lang="en-US" dirty="0" smtClean="0"/>
              <a:t> are </a:t>
            </a:r>
            <a:r>
              <a:rPr lang="en-US" dirty="0" err="1" smtClean="0"/>
              <a:t>sensetive</a:t>
            </a:r>
            <a:r>
              <a:rPr lang="en-US" dirty="0" smtClean="0"/>
              <a:t> to changes in water conc. Of body fluids.</a:t>
            </a:r>
          </a:p>
          <a:p>
            <a:pPr algn="l" rtl="0"/>
            <a:r>
              <a:rPr lang="en-US" dirty="0" smtClean="0"/>
              <a:t>If dehydration occur due to lack of water intake, the salutes become more &amp; more concentrated.</a:t>
            </a:r>
            <a:endParaRPr lang="ar-IQ" dirty="0"/>
          </a:p>
        </p:txBody>
      </p:sp>
      <p:sp>
        <p:nvSpPr>
          <p:cNvPr id="4" name="عنوان 1"/>
          <p:cNvSpPr>
            <a:spLocks noGrp="1"/>
          </p:cNvSpPr>
          <p:nvPr>
            <p:ph type="title"/>
          </p:nvPr>
        </p:nvSpPr>
        <p:spPr/>
        <p:txBody>
          <a:bodyPr>
            <a:normAutofit fontScale="90000"/>
          </a:bodyPr>
          <a:lstStyle/>
          <a:p>
            <a:pPr rtl="0"/>
            <a:r>
              <a:rPr lang="en-US" b="1" i="1" dirty="0" smtClean="0">
                <a:solidFill>
                  <a:srgbClr val="FFC000"/>
                </a:solidFill>
              </a:rPr>
              <a:t>Posterior pituitary hormones</a:t>
            </a:r>
            <a:r>
              <a:rPr lang="en-US" dirty="0" smtClean="0"/>
              <a:t/>
            </a:r>
            <a:br>
              <a:rPr lang="en-US" dirty="0" smtClean="0"/>
            </a:br>
            <a:r>
              <a:rPr lang="en-US" b="1" i="1" dirty="0" smtClean="0">
                <a:solidFill>
                  <a:srgbClr val="7030A0"/>
                </a:solidFill>
              </a:rPr>
              <a:t>Vasopressin  ADH</a:t>
            </a:r>
            <a:endParaRPr lang="ar-IQ" b="1" i="1" dirty="0">
              <a:solidFill>
                <a:srgbClr val="7030A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220</TotalTime>
  <Words>873</Words>
  <PresentationFormat>عرض على الشاشة (3:4)‏</PresentationFormat>
  <Paragraphs>54</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انقلاب</vt:lpstr>
      <vt:lpstr>Pituitary gland </vt:lpstr>
      <vt:lpstr>Prostaglandins </vt:lpstr>
      <vt:lpstr>Prostaglandins </vt:lpstr>
      <vt:lpstr>الشريحة 4</vt:lpstr>
      <vt:lpstr>Prostaglandins </vt:lpstr>
      <vt:lpstr>Prostaglandins Antagonists</vt:lpstr>
      <vt:lpstr>Posterior pituitary hormones ( Neurohypophysal hormones )</vt:lpstr>
      <vt:lpstr>Posterior pituitary hormones Vasopressin  ADH</vt:lpstr>
      <vt:lpstr>Posterior pituitary hormones Vasopressin  ADH</vt:lpstr>
      <vt:lpstr>Posterior pituitary hormones Vasopressin  ADH</vt:lpstr>
      <vt:lpstr>Posterior pituitary hormones Vasopressin  ADH</vt:lpstr>
      <vt:lpstr>Posterior pituitary hormones Oxytocin</vt:lpstr>
      <vt:lpstr>Posterior pituitary hormones Oxytocin</vt:lpstr>
      <vt:lpstr>الشريحة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Pituitary gland</dc:title>
  <dc:creator>LENOVO</dc:creator>
  <cp:lastModifiedBy>LENOVO</cp:lastModifiedBy>
  <cp:revision>34</cp:revision>
  <dcterms:created xsi:type="dcterms:W3CDTF">2019-04-04T10:36:03Z</dcterms:created>
  <dcterms:modified xsi:type="dcterms:W3CDTF">2019-04-04T20:35:58Z</dcterms:modified>
</cp:coreProperties>
</file>